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27"/>
  </p:notesMasterIdLst>
  <p:sldIdLst>
    <p:sldId id="256" r:id="rId5"/>
    <p:sldId id="270" r:id="rId6"/>
    <p:sldId id="276" r:id="rId7"/>
    <p:sldId id="271" r:id="rId8"/>
    <p:sldId id="266" r:id="rId9"/>
    <p:sldId id="269" r:id="rId10"/>
    <p:sldId id="274" r:id="rId11"/>
    <p:sldId id="275" r:id="rId12"/>
    <p:sldId id="265" r:id="rId13"/>
    <p:sldId id="259" r:id="rId14"/>
    <p:sldId id="257" r:id="rId15"/>
    <p:sldId id="262" r:id="rId16"/>
    <p:sldId id="268" r:id="rId17"/>
    <p:sldId id="272" r:id="rId18"/>
    <p:sldId id="261" r:id="rId19"/>
    <p:sldId id="263" r:id="rId20"/>
    <p:sldId id="273" r:id="rId21"/>
    <p:sldId id="278" r:id="rId22"/>
    <p:sldId id="277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BD74D-EFCE-4911-83FF-F1910001E422}" v="2178" dt="2020-12-09T04:47:55.595"/>
    <p1510:client id="{A274267F-AB54-884C-95A6-CCB54450F935}" v="60" dt="2020-12-09T04:01:11.787"/>
    <p1510:client id="{AF4D82A6-4759-4140-AD49-8764054B4175}" v="2571" dt="2020-12-09T04:20:06.330"/>
    <p1510:client id="{E9734A12-6D0B-5A15-AC68-85C24163D519}" v="3750" vWet="3751" dt="2020-12-09T03:14:54.912"/>
    <p1510:client id="{EFACB1D0-C172-E9AD-33E8-616549DA7D69}" v="1102" dt="2020-12-09T03:57:58.999"/>
    <p1510:client id="{FA56A562-7AD9-4045-A402-522BC3FE5C8D}" v="1500" dt="2020-12-09T03:34:12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EBDF-27A0-4A8A-8E92-DA4FC0050F7F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42BA5-A2D4-4C3B-B038-708C065ECF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94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DC6C496-B81C-433E-A7F9-58D53AD0E49E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8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5AB0-866B-4EA4-8410-58C421DC9B03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F26-A880-412D-9130-1093C61178B8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76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CB05-C023-4E59-B8DD-CB48C5797E1A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2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C67B-D21E-47C3-83D5-72079E9B871D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6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8F96-E3C5-4572-9D58-09221A9D1AB3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00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5629-B59E-463B-A4AB-C9F41E0C7C72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8746-7CFA-4C48-B2C5-521FE51433A5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9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3286-70C4-4003-902D-78C4B099CD9B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3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A7886-C472-47F9-ACBB-44AB8689D5A6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51CC-08AD-4664-96AD-68E211B14360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4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542C7-9815-4848-8FB0-F28C4535ACED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2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4FDE3-2975-45B3-900B-B9965BD295FF}" type="datetime1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6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581E-D52F-49E6-8302-085BF2B1C6E1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5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4D12-813C-44D2-99BE-946E0019D097}" type="datetime1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D08E-C56D-441A-A2B5-E0F7B9AAC8B2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98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5B55-08DC-4021-8D49-080EA520B912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0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B725E3-2906-4C22-97CF-B9CC32031A28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hyperlink" Target="https://www.hindawi.com/journals/aai/2012/610487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145/3357777.335778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50CB-F08C-4799-B328-F5994F452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4400">
                <a:solidFill>
                  <a:schemeClr val="tx1"/>
                </a:solidFill>
              </a:rPr>
              <a:t>NBA Wins-Made Predictions From College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7D165-7277-4A6E-8221-3B3C82032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/>
              <a:t>Adam McCaw, Alan </a:t>
            </a:r>
            <a:r>
              <a:rPr lang="en-CA" err="1"/>
              <a:t>Dimitriev</a:t>
            </a:r>
            <a:r>
              <a:rPr lang="en-CA"/>
              <a:t>, Hayden Wang, Noah Rowe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99AC5-49F6-4B41-AF53-80C36128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698C05-6488-4D3D-97FC-A8910BC9C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0"/>
    </mc:Choice>
    <mc:Fallback>
      <p:transition spd="slow" advTm="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5774-E43E-5C43-A3C4-6C671D40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DFA5E3-91FB-DB4B-89CF-027AE155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706129"/>
            <a:ext cx="3560805" cy="34708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Predicting Performance and Emission of Diesel Engine that uses Waste Cooking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/>
              <a:t>Uses RBF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u="sng">
                <a:hlinkClick r:id="rId4"/>
              </a:rPr>
              <a:t>https://www.hindawi.com/journals/aai/2012/610487/</a:t>
            </a:r>
            <a:br>
              <a:rPr lang="en-CA" sz="1800"/>
            </a:br>
            <a:endParaRPr lang="en-US" sz="1800" b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F88EB-FE94-5245-ABD5-3CEBBAFA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42" y="2706129"/>
            <a:ext cx="6099863" cy="33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5A19E-1D49-4112-9E39-D48057D0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10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8B9B24-0D91-1240-9F10-3C9AEAE63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0"/>
    </mc:Choice>
    <mc:Fallback>
      <p:transition spd="slow" advTm="2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E91-4A91-9B4B-89F1-79C694E4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F5B9-03A8-024D-9DD7-20F81CE1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725517"/>
            <a:ext cx="3350741" cy="3692970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3-layer feedforward network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1 Hidden layer with RBF Nodes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Gaussian Activation Function for each RBF Node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1 RBF Node for each training sample (530)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Uniform initial distribution of weights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4DB58-31C5-124E-9DA6-CA67654F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35" y="2587982"/>
            <a:ext cx="6076563" cy="33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4EC0F-F2DF-4FFF-BC28-18B4AD02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11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029967-60A8-B044-B7C9-A423EEC8D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0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40"/>
    </mc:Choice>
    <mc:Fallback>
      <p:transition spd="slow" advTm="4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6DA8-385C-8C4F-90D5-3C0D079C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F7F6-8C3C-2846-AA5A-61CC7B33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530229" cy="3318936"/>
          </a:xfrm>
        </p:spPr>
        <p:txBody>
          <a:bodyPr/>
          <a:lstStyle/>
          <a:p>
            <a:pPr fontAlgn="base"/>
            <a:r>
              <a:rPr lang="en-CA" sz="1800"/>
              <a:t>Predicts that most players will have a normalized wins-made of around 0.2</a:t>
            </a:r>
          </a:p>
          <a:p>
            <a:pPr fontAlgn="base"/>
            <a:r>
              <a:rPr lang="en-CA" sz="1800"/>
              <a:t>Performs well when actual wins made (normalized) is lower</a:t>
            </a:r>
          </a:p>
          <a:p>
            <a:pPr fontAlgn="base"/>
            <a:r>
              <a:rPr lang="en-CA" sz="1800"/>
              <a:t>MSE = 1.67</a:t>
            </a:r>
          </a:p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ABA62D-22E2-C141-B3C6-8CBC9497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69" y="2556932"/>
            <a:ext cx="4530229" cy="342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A55-B449-48DB-B6E6-1EA908B1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12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789ADB9-205A-F44C-B0B9-0B4E1BC45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4"/>
    </mc:Choice>
    <mc:Fallback>
      <p:transition spd="slow" advTm="3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E91-4A91-9B4B-89F1-79C694E46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569" y="1871131"/>
            <a:ext cx="7503327" cy="1515533"/>
          </a:xfrm>
        </p:spPr>
        <p:txBody>
          <a:bodyPr>
            <a:normAutofit fontScale="90000"/>
          </a:bodyPr>
          <a:lstStyle/>
          <a:p>
            <a:r>
              <a:rPr lang="en-US"/>
              <a:t>Segregated Multilayer Neural Network with Dropout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AAB57C-032C-4FD0-9CFB-8CD9F0CE9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Noah Rowe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CD079-CF66-4D98-BCC7-6B82A4BB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B81C5CD-CEB3-4048-AEF2-A58234EF4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4"/>
    </mc:Choice>
    <mc:Fallback>
      <p:transition spd="slow" advTm="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5774-E43E-5C43-A3C4-6C671D40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DFA5E3-91FB-DB4B-89CF-027AE155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706129"/>
            <a:ext cx="6873848" cy="34708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"The Automated General Manager", </a:t>
            </a:r>
            <a:r>
              <a:rPr lang="en-CA" sz="1800" err="1"/>
              <a:t>Maymen</a:t>
            </a:r>
            <a:r>
              <a:rPr lang="en-CA" sz="1800"/>
              <a:t>, </a:t>
            </a:r>
            <a:r>
              <a:rPr lang="en-CA" sz="1800" i="1"/>
              <a:t>Journal of Global Sports Management</a:t>
            </a:r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CA" sz="1400"/>
              <a:t>Outlines a similar approach to assess draft picks using a Random Forest model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CA" sz="1800"/>
              <a:t>"Predicting In-Game Actions from Interviews of NBA Players", Oved Et. Al., </a:t>
            </a:r>
            <a:r>
              <a:rPr lang="en-CA" sz="1800" i="1"/>
              <a:t>Computational Linguistics</a:t>
            </a:r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CA" sz="1400"/>
              <a:t>A study utilizing text-analysis of player interviews to predict player performance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1EAA690-9ECF-8543-B2C9-4CD314911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7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80"/>
    </mc:Choice>
    <mc:Fallback>
      <p:transition spd="slow" advTm="58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9250-606A-423E-AD7D-BE9FD725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2A2441"/>
                </a:solidFill>
                <a:ea typeface="+mj-lt"/>
                <a:cs typeface="+mj-lt"/>
              </a:rPr>
              <a:t>Multilayer Dropout Neural Network</a:t>
            </a:r>
            <a:endParaRPr lang="en-US"/>
          </a:p>
        </p:txBody>
      </p:sp>
      <p:pic>
        <p:nvPicPr>
          <p:cNvPr id="4" name="Picture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062E22B-B3CB-441F-887B-F4519784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18596" y="2550074"/>
            <a:ext cx="4762500" cy="34766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D28C27-B168-4AD5-AA4F-8C19C9CA83EF}"/>
              </a:ext>
            </a:extLst>
          </p:cNvPr>
          <p:cNvSpPr txBox="1">
            <a:spLocks/>
          </p:cNvSpPr>
          <p:nvPr/>
        </p:nvSpPr>
        <p:spPr>
          <a:xfrm>
            <a:off x="1033421" y="2549466"/>
            <a:ext cx="4372936" cy="3514997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Arial" panose="020B0604020202020204" pitchFamily="34" charset="0"/>
              <a:buChar char="•"/>
            </a:pPr>
            <a:r>
              <a:rPr lang="en-CA" sz="1800"/>
              <a:t>Three layers of feedforward neurons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Dropout layer implemented following data input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Single output node using linear 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Training parameters: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CA" sz="1400"/>
              <a:t>Optimizer: Adam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CA" sz="1400"/>
              <a:t>Loss: Mean Squared Error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CA" sz="1400"/>
              <a:t>Epochs: 20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CA" sz="1400"/>
              <a:t>Batch Size: 20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CA" sz="1400"/>
              <a:t>Dropout rate: 0.1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800"/>
          </a:p>
          <a:p>
            <a:pPr>
              <a:buFont typeface="Arial" panose="020B0604020202020204" pitchFamily="34" charset="0"/>
              <a:buChar char="•"/>
            </a:pPr>
            <a:endParaRPr lang="en-CA" sz="1800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0203A-0FF1-4FCF-B349-283E7C45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7DFEA-BAD3-444C-AB13-0EA1E38B0AA5}"/>
              </a:ext>
            </a:extLst>
          </p:cNvPr>
          <p:cNvSpPr txBox="1"/>
          <p:nvPr/>
        </p:nvSpPr>
        <p:spPr>
          <a:xfrm>
            <a:off x="8325293" y="2655795"/>
            <a:ext cx="1137683" cy="461665"/>
          </a:xfrm>
          <a:prstGeom prst="rect">
            <a:avLst/>
          </a:prstGeom>
          <a:solidFill>
            <a:srgbClr val="F5C34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Hidden Layer (5)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A306F7E-FC10-F044-AA4F-2F7A3C009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30"/>
    </mc:Choice>
    <mc:Fallback>
      <p:transition spd="slow" advTm="88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16EB-9D4C-46C8-87BE-92FC35ED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Segregation</a:t>
            </a: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EBF028E2-8F61-48B8-9617-9996A5F28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1650" y="2801416"/>
            <a:ext cx="8526065" cy="24768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C365C-52D4-4C44-BE34-9ABC1F54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16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898825-939E-4A41-872E-52DDA03B6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43"/>
    </mc:Choice>
    <mc:Fallback>
      <p:transition spd="slow" advTm="45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6DA8-385C-8C4F-90D5-3C0D079C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F7F6-8C3C-2846-AA5A-61CC7B33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530229" cy="3318936"/>
          </a:xfrm>
        </p:spPr>
        <p:txBody>
          <a:bodyPr/>
          <a:lstStyle/>
          <a:p>
            <a:pPr fontAlgn="base">
              <a:buSzPct val="114999"/>
            </a:pPr>
            <a:r>
              <a:rPr lang="en-CA" sz="1800"/>
              <a:t>Results were assessed using Mean Squared Error</a:t>
            </a:r>
          </a:p>
          <a:p>
            <a:pPr lvl="1">
              <a:buSzPct val="114999"/>
            </a:pPr>
            <a:r>
              <a:rPr lang="en-CA" sz="1400"/>
              <a:t>Center Model: 2.00 WM</a:t>
            </a:r>
          </a:p>
          <a:p>
            <a:pPr lvl="1">
              <a:buSzPct val="114999"/>
            </a:pPr>
            <a:r>
              <a:rPr lang="en-CA" sz="1400"/>
              <a:t>Forward Model: 2.00 WM</a:t>
            </a:r>
          </a:p>
          <a:p>
            <a:pPr lvl="1">
              <a:buSzPct val="114999"/>
            </a:pPr>
            <a:r>
              <a:rPr lang="en-CA" sz="1400"/>
              <a:t>Guard Model: 3.09 WM</a:t>
            </a:r>
          </a:p>
          <a:p>
            <a:pPr>
              <a:buSzPct val="114999"/>
            </a:pPr>
            <a:r>
              <a:rPr lang="en-CA" sz="1800"/>
              <a:t>Overall Model Error: 2.23 WM</a:t>
            </a:r>
          </a:p>
          <a:p>
            <a:pPr>
              <a:buSzPct val="114999"/>
            </a:pPr>
            <a:r>
              <a:rPr lang="en-CA" sz="1800"/>
              <a:t>Each model is unable to predict higher values in the dataset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A55-B449-48DB-B6E6-1EA908B1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833A439-9D76-45F3-BFE0-5B913D62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260" y="2436958"/>
            <a:ext cx="4090638" cy="33727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402368-AFA4-2D42-9FB4-3F3F4B491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52"/>
    </mc:Choice>
    <mc:Fallback>
      <p:transition spd="slow" advTm="59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6632-1BB4-407C-A118-F742813DF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/>
              <a:t>SELU Deep Neural Network With Binned Classifications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20E08-4279-4369-A680-06C48E730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Alan Dimitriev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A2D74-9BC2-44EB-AA24-CDF52FEA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18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C958F6B-60A9-4FE8-B75F-4FBAEBFE1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5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0"/>
    </mc:Choice>
    <mc:Fallback>
      <p:transition spd="slow" advTm="1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EBB9-4DB2-4604-88B4-233E1CE9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56271-A6AB-4AEA-88A1-2A9F21C4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080F1F-0DBB-4D28-9EAC-D5B5060E4E25}"/>
              </a:ext>
            </a:extLst>
          </p:cNvPr>
          <p:cNvSpPr txBox="1">
            <a:spLocks/>
          </p:cNvSpPr>
          <p:nvPr/>
        </p:nvSpPr>
        <p:spPr>
          <a:xfrm>
            <a:off x="1295402" y="2528677"/>
            <a:ext cx="9598258" cy="34708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/>
              <a:t>Analysis of basketball games using neural networks</a:t>
            </a:r>
            <a:endParaRPr lang="en-US"/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CA" sz="1400">
                <a:ea typeface="+mn-lt"/>
                <a:cs typeface="+mn-lt"/>
              </a:rPr>
              <a:t>Z. Ivanković, M. Racković, B. Markoski, D. Radosav and M. Ivković, "Analysis of basketball games using neural networks," 2010 11th International Symposium on Computational Intelligence and Informatics (CINTI), Budapest, 2010, pp. 251-256, doi: 10.1109/CINTI.2010.5672237.</a:t>
            </a:r>
            <a:endParaRPr lang="en-CA" sz="1400" i="1"/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CA" sz="1400"/>
              <a:t>Uses a multi-layered perceptron to utilize ingame statistic to predict wins.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endParaRPr lang="en-CA" sz="1800" i="1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BFD049-F0D7-469B-81BF-3BB0ADF24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13"/>
    </mc:Choice>
    <mc:Fallback>
      <p:transition spd="slow" advTm="19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8611-5D90-6749-9806-86BCD3F8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3B23-CA44-D043-807E-A644B2A1F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Hypothesis: </a:t>
            </a:r>
            <a:r>
              <a:rPr lang="en-US"/>
              <a:t>College stats and success are a good predictor of how impactful a player will be if he reaches the NBA</a:t>
            </a:r>
          </a:p>
          <a:p>
            <a:r>
              <a:rPr lang="en-US"/>
              <a:t>Given the average of several years of college basketball stats and physical metrics (</a:t>
            </a:r>
            <a:r>
              <a:rPr lang="en-US" err="1"/>
              <a:t>ie</a:t>
            </a:r>
            <a:r>
              <a:rPr lang="en-US"/>
              <a:t>. height) for each player, predict the wins-made achieved in the NBA</a:t>
            </a:r>
          </a:p>
          <a:p>
            <a:pPr lvl="1"/>
            <a:r>
              <a:rPr lang="en-US" b="1"/>
              <a:t>wins-made </a:t>
            </a:r>
            <a:r>
              <a:rPr lang="en-US"/>
              <a:t>= NBA metric of how many wins as a team are a result of that player’s contribution in-game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148D6-8765-4752-BED5-8336B21E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97347C-5F26-2945-B6E1-0147ECBEC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17"/>
    </mc:Choice>
    <mc:Fallback>
      <p:transition spd="slow" advTm="3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F389-6D39-4078-9671-C137F61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4E847-698A-4E60-98E7-A2587D2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AEB8231-66B8-4953-84DF-BC8EEC51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005" y="3046677"/>
            <a:ext cx="4274546" cy="2237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2A683F-4FA0-456B-B9C5-FE6CE5C8A983}"/>
              </a:ext>
            </a:extLst>
          </p:cNvPr>
          <p:cNvSpPr txBox="1">
            <a:spLocks/>
          </p:cNvSpPr>
          <p:nvPr/>
        </p:nvSpPr>
        <p:spPr>
          <a:xfrm>
            <a:off x="1295401" y="2556932"/>
            <a:ext cx="4530229" cy="33189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buSzPct val="114999"/>
            </a:pPr>
            <a:r>
              <a:rPr lang="en-CA" sz="1400"/>
              <a:t>Five layer feedforward MLP that outputs via three softmax nodes</a:t>
            </a:r>
          </a:p>
          <a:p>
            <a:pPr>
              <a:buSzPct val="114999"/>
            </a:pPr>
            <a:r>
              <a:rPr lang="en-CA" sz="1400"/>
              <a:t>Three hidden layers using SELU activation functions</a:t>
            </a:r>
          </a:p>
          <a:p>
            <a:pPr>
              <a:buSzPct val="114999"/>
            </a:pPr>
            <a:r>
              <a:rPr lang="en-CA" sz="1400"/>
              <a:t>Two dropout layers used on hidden layers to increase weight diversity</a:t>
            </a:r>
          </a:p>
          <a:p>
            <a:pPr>
              <a:buSzPct val="114999"/>
            </a:pPr>
            <a:r>
              <a:rPr lang="en-CA" sz="1400"/>
              <a:t>Run 20 models to account for dropout and weight variance, take the one with highest accuracy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14999"/>
              <a:buFont typeface="Arial,Sans-Serif"/>
            </a:pPr>
            <a:r>
              <a:rPr lang="en-CA" sz="1400">
                <a:ea typeface="+mn-lt"/>
                <a:cs typeface="+mn-lt"/>
              </a:rPr>
              <a:t>Training parameters:</a:t>
            </a:r>
            <a:endParaRPr lang="en-US" sz="1400">
              <a:ea typeface="+mn-lt"/>
              <a:cs typeface="+mn-lt"/>
            </a:endParaRPr>
          </a:p>
          <a:p>
            <a:pPr marL="721995" lvl="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SzPct val="114999"/>
              <a:buFont typeface="Arial,Sans-Serif"/>
            </a:pPr>
            <a:r>
              <a:rPr lang="en-CA" sz="1200">
                <a:ea typeface="+mn-lt"/>
                <a:cs typeface="+mn-lt"/>
              </a:rPr>
              <a:t>Optimizer: Ftrl</a:t>
            </a:r>
            <a:endParaRPr lang="en-US" sz="1200">
              <a:ea typeface="+mn-lt"/>
              <a:cs typeface="+mn-lt"/>
            </a:endParaRPr>
          </a:p>
          <a:p>
            <a:pPr marL="721995" lvl="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SzPct val="114999"/>
              <a:buFont typeface="Arial,Sans-Serif"/>
            </a:pPr>
            <a:r>
              <a:rPr lang="en-CA" sz="1200">
                <a:ea typeface="+mn-lt"/>
                <a:cs typeface="+mn-lt"/>
              </a:rPr>
              <a:t>Loss: Categorical Cross Entropy</a:t>
            </a:r>
            <a:endParaRPr lang="en-US" sz="1200">
              <a:ea typeface="+mn-lt"/>
              <a:cs typeface="+mn-lt"/>
            </a:endParaRPr>
          </a:p>
          <a:p>
            <a:pPr marL="721995" lvl="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SzPct val="114999"/>
              <a:buFont typeface="Arial,Sans-Serif"/>
            </a:pPr>
            <a:r>
              <a:rPr lang="en-CA" sz="1200">
                <a:ea typeface="+mn-lt"/>
                <a:cs typeface="+mn-lt"/>
              </a:rPr>
              <a:t>Epochs: 50</a:t>
            </a:r>
            <a:endParaRPr lang="en-US" sz="1200">
              <a:ea typeface="+mn-lt"/>
              <a:cs typeface="+mn-lt"/>
            </a:endParaRPr>
          </a:p>
          <a:p>
            <a:pPr marL="721995" lvl="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SzPct val="114999"/>
              <a:buFont typeface="Arial,Sans-Serif"/>
            </a:pPr>
            <a:r>
              <a:rPr lang="en-CA" sz="1200">
                <a:ea typeface="+mn-lt"/>
                <a:cs typeface="+mn-lt"/>
              </a:rPr>
              <a:t>Dropout rate: 0.2</a:t>
            </a:r>
            <a:endParaRPr lang="en-CA" sz="1200"/>
          </a:p>
          <a:p>
            <a:pPr>
              <a:buSzPct val="114999"/>
            </a:pPr>
            <a:endParaRPr lang="en-CA" sz="1400"/>
          </a:p>
          <a:p>
            <a:pPr>
              <a:buSzPct val="114999"/>
            </a:pPr>
            <a:endParaRPr lang="en-CA" sz="1800"/>
          </a:p>
          <a:p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721833F-B963-4A5B-B6BF-923C1434E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81"/>
    </mc:Choice>
    <mc:Fallback>
      <p:transition spd="slow" advTm="10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E852-DF2E-4B50-9F01-646C1F88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2DF9-5F89-4A43-9F82-63F423097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527789" cy="3318936"/>
          </a:xfrm>
        </p:spPr>
        <p:txBody>
          <a:bodyPr>
            <a:normAutofit/>
          </a:bodyPr>
          <a:lstStyle/>
          <a:p>
            <a:r>
              <a:rPr lang="en-US" sz="1800"/>
              <a:t>Due to distribution of WM values in dataset, model was unable to correclty classify the data. Aim was to predict whether a player had a "Good", "Bad", or "Neutral" WM in regard to how they would affect their future team.</a:t>
            </a:r>
          </a:p>
          <a:p>
            <a:pPr>
              <a:buSzPct val="114999"/>
            </a:pPr>
            <a:r>
              <a:rPr lang="en-US" sz="1800"/>
              <a:t>Due to lack of data at higher end of WM (only 9% of players had WM of above 3) the model can't accuractly predict whether a player falls into specific categories.</a:t>
            </a:r>
          </a:p>
          <a:p>
            <a:pPr>
              <a:buSzPct val="114999"/>
            </a:pPr>
            <a:r>
              <a:rPr lang="en-US" sz="1800"/>
              <a:t>Data set did not lend well to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620A1-C9DC-444A-B520-DF64BD81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21</a:t>
            </a:fld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93FDF73-8693-41B5-9FB8-D92CADD5B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92" y="3020707"/>
            <a:ext cx="2743200" cy="2208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730C8-5D9E-442B-9BD0-4FA7F428D65E}"/>
              </a:ext>
            </a:extLst>
          </p:cNvPr>
          <p:cNvSpPr txBox="1"/>
          <p:nvPr/>
        </p:nvSpPr>
        <p:spPr>
          <a:xfrm rot="16200000">
            <a:off x="7281797" y="47348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 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CE3B-6D82-4E9C-B466-4AA0A9C6C93F}"/>
              </a:ext>
            </a:extLst>
          </p:cNvPr>
          <p:cNvSpPr txBox="1"/>
          <p:nvPr/>
        </p:nvSpPr>
        <p:spPr>
          <a:xfrm rot="16200000">
            <a:off x="8012482" y="4750227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 Neutral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345-4627-43F5-9172-9082482847A7}"/>
              </a:ext>
            </a:extLst>
          </p:cNvPr>
          <p:cNvSpPr txBox="1"/>
          <p:nvPr/>
        </p:nvSpPr>
        <p:spPr>
          <a:xfrm rot="16200000">
            <a:off x="8753605" y="47348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 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7EE47-9850-4F09-AB6F-AF80EEF8AC7D}"/>
              </a:ext>
            </a:extLst>
          </p:cNvPr>
          <p:cNvSpPr txBox="1"/>
          <p:nvPr/>
        </p:nvSpPr>
        <p:spPr>
          <a:xfrm>
            <a:off x="7372480" y="32388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C49CF-954E-477A-9E35-CF245D7D7F9A}"/>
              </a:ext>
            </a:extLst>
          </p:cNvPr>
          <p:cNvSpPr txBox="1"/>
          <p:nvPr/>
        </p:nvSpPr>
        <p:spPr>
          <a:xfrm>
            <a:off x="7414232" y="39382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Neutral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6A974-077C-487F-9F66-A4B0F26715BC}"/>
              </a:ext>
            </a:extLst>
          </p:cNvPr>
          <p:cNvSpPr txBox="1"/>
          <p:nvPr/>
        </p:nvSpPr>
        <p:spPr>
          <a:xfrm>
            <a:off x="7466424" y="454368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Bad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406727A-4C2F-4DA2-8A3C-237BFAB59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8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02"/>
    </mc:Choice>
    <mc:Fallback>
      <p:transition spd="slow" advTm="6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3D3D-87C2-4277-99BC-23D12007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Problems and Conclusion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5693E-6F30-4EDE-A83E-1BBC0099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4014FA-7C07-4D73-99BF-8E025DE40826}"/>
              </a:ext>
            </a:extLst>
          </p:cNvPr>
          <p:cNvSpPr txBox="1">
            <a:spLocks/>
          </p:cNvSpPr>
          <p:nvPr/>
        </p:nvSpPr>
        <p:spPr>
          <a:xfrm>
            <a:off x="1295402" y="2706129"/>
            <a:ext cx="9598258" cy="34708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800" i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2C4B6-E11B-415D-88B8-A0042D55902B}"/>
              </a:ext>
            </a:extLst>
          </p:cNvPr>
          <p:cNvSpPr txBox="1">
            <a:spLocks/>
          </p:cNvSpPr>
          <p:nvPr/>
        </p:nvSpPr>
        <p:spPr>
          <a:xfrm>
            <a:off x="1295402" y="2706129"/>
            <a:ext cx="9598258" cy="34708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Data set lacked enough players with high WM values, this made it hard for our models to predict high WM.</a:t>
            </a:r>
            <a:endParaRPr lang="en-CA" sz="1800" i="1"/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CA" sz="1400"/>
              <a:t>This makes it difficult to </a:t>
            </a:r>
            <a:r>
              <a:rPr lang="en-CA" sz="1400" err="1"/>
              <a:t>accuractly</a:t>
            </a:r>
            <a:r>
              <a:rPr lang="en-CA" sz="1400"/>
              <a:t> classify binned target values as the network skews towards the data it has available.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CA" sz="1800"/>
              <a:t>Overall data correlation seems low due to mediocre results for all group members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CA" sz="1800"/>
              <a:t>The aim was to use data that we collected ourselves to produce a project that we would have personal interest in, however this did not work as well as we intended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CA" sz="1800"/>
              <a:t>Architectures were deemed suitable for the task, with the data causing poor results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4DB02C9-2AA8-4217-B82D-805663CD3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48"/>
    </mc:Choice>
    <mc:Fallback>
      <p:transition spd="slow" advTm="3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0C62-675D-9A4B-8CA2-B87023FC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9DCC-2443-274A-ABDD-76B1E2DF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Data was collected from various statistics websites</a:t>
            </a:r>
          </a:p>
          <a:p>
            <a:pPr lvl="1">
              <a:buSzPct val="114999"/>
            </a:pPr>
            <a:r>
              <a:rPr lang="en-US">
                <a:solidFill>
                  <a:srgbClr val="262626"/>
                </a:solidFill>
              </a:rPr>
              <a:t>BasketballReference.com, NBA.com, BasketballGM.com, …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Ranges from 2001-2002 to 2017-2018 seasons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Ignores draft-eligible players that did not play in NBA and international recruits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Contains college statistics, biometric data, player rankings, and mock draft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26F6B-8C1D-C143-9359-5F116F77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3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BF7DEC-88C5-4B42-ADD2-C9E390686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9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7"/>
    </mc:Choice>
    <mc:Fallback>
      <p:transition spd="slow" advTm="8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AFD2-2FDF-B34A-9CB4-9BEC8ED3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176A-E012-A340-9ABD-0B8E408B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values were addressed using mean imputation</a:t>
            </a:r>
          </a:p>
          <a:p>
            <a:pPr lvl="1">
              <a:buSzPct val="114999"/>
            </a:pPr>
            <a:r>
              <a:rPr lang="en-US"/>
              <a:t>Predictive imputation was entertained but not implemented</a:t>
            </a:r>
          </a:p>
          <a:p>
            <a:pPr>
              <a:buSzPct val="114999"/>
            </a:pPr>
            <a:r>
              <a:rPr lang="en-US"/>
              <a:t>Feature columns were scaled using Standard Scaling</a:t>
            </a:r>
          </a:p>
          <a:p>
            <a:pPr lvl="1">
              <a:buSzPct val="114999"/>
            </a:pPr>
            <a:r>
              <a:rPr lang="en-US"/>
              <a:t>Looks to remove data mean and scale to unit variance</a:t>
            </a:r>
          </a:p>
          <a:p>
            <a:r>
              <a:rPr lang="en-US"/>
              <a:t>Highly correlated feature columns were removed</a:t>
            </a:r>
          </a:p>
          <a:p>
            <a:pPr lvl="1">
              <a:buSzPct val="114999"/>
            </a:pPr>
            <a:r>
              <a:rPr lang="en-US"/>
              <a:t>Height with shoes (correlated with height)</a:t>
            </a:r>
          </a:p>
          <a:p>
            <a:pPr lvl="1">
              <a:buSzPct val="114999"/>
            </a:pPr>
            <a:r>
              <a:rPr lang="en-US"/>
              <a:t>Reach (correlated with wingspan)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0F1C-DA08-443B-99F9-054DB749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04EA3E-9779-2241-A69D-021681E77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37"/>
    </mc:Choice>
    <mc:Fallback>
      <p:transition spd="slow" advTm="5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E91-4A91-9B4B-89F1-79C694E46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>
                <a:solidFill>
                  <a:srgbClr val="212121"/>
                </a:solidFill>
              </a:rPr>
              <a:t>Regressive Multi-Layer Perceptron Neural Network</a:t>
            </a:r>
            <a:endParaRPr lang="en-US" sz="48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AAB57C-032C-4FD0-9CFB-8CD9F0CE9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Adam McCaw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5E2C7-17B0-4D28-AF5E-2006F104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80C765-D906-4E8D-B318-A27DFB58E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5"/>
    </mc:Choice>
    <mc:Fallback>
      <p:transition spd="slow" advTm="1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5774-E43E-5C43-A3C4-6C671D40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DFA5E3-91FB-DB4B-89CF-027AE155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865242"/>
            <a:ext cx="5114729" cy="30106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BPNN that uses NBA season stats to predict NBA regular season MVP (2019)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3-layer BPNN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Probability output of how likely the player is to be MVP (regressive)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/>
              <a:t>Available at: </a:t>
            </a:r>
            <a:r>
              <a:rPr lang="en-US" sz="1800" err="1">
                <a:effectLst/>
              </a:rPr>
              <a:t>doi</a:t>
            </a:r>
            <a:r>
              <a:rPr lang="en-US" sz="1800">
                <a:effectLst/>
              </a:rPr>
              <a:t>: </a:t>
            </a:r>
            <a:r>
              <a:rPr lang="en-US" sz="1800">
                <a:effectLst/>
                <a:hlinkClick r:id="rId4"/>
              </a:rPr>
              <a:t>10.1145/3357777.3357786</a:t>
            </a:r>
            <a:br>
              <a:rPr lang="en-CA" sz="1800"/>
            </a:br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5AAE8-6612-46A2-9868-CFABD30E3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131" y="2523996"/>
            <a:ext cx="4486467" cy="3261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E3E62-F07E-42EC-956D-7612DBC3C811}"/>
              </a:ext>
            </a:extLst>
          </p:cNvPr>
          <p:cNvSpPr txBox="1"/>
          <p:nvPr/>
        </p:nvSpPr>
        <p:spPr>
          <a:xfrm>
            <a:off x="6643572" y="5716755"/>
            <a:ext cx="42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</a:rPr>
              <a:t>Y. Chen, J. Dai, and C. Zhang, “A Neural Network Model of the NBA Most Valued Player Selection Prediction,” in </a:t>
            </a:r>
            <a:r>
              <a:rPr lang="en-US" sz="800" i="1">
                <a:effectLst/>
              </a:rPr>
              <a:t>Proceedings of the 2019 the International Conference on Pattern Recognition and Artificial Intelligence  - PRAI ’19</a:t>
            </a:r>
            <a:r>
              <a:rPr lang="en-US" sz="800">
                <a:effectLst/>
              </a:rPr>
              <a:t>, Wenzhou, China, 2019, pp. 16–20, </a:t>
            </a:r>
            <a:r>
              <a:rPr lang="en-US" sz="800" err="1">
                <a:effectLst/>
              </a:rPr>
              <a:t>doi</a:t>
            </a:r>
            <a:r>
              <a:rPr lang="en-US" sz="800">
                <a:effectLst/>
              </a:rPr>
              <a:t>: </a:t>
            </a:r>
            <a:r>
              <a:rPr lang="en-US" sz="800">
                <a:effectLst/>
                <a:hlinkClick r:id="rId4"/>
              </a:rPr>
              <a:t>10.1145/3357777.3357786</a:t>
            </a:r>
            <a:r>
              <a:rPr lang="en-US" sz="800">
                <a:effectLst/>
              </a:rPr>
              <a:t>.</a:t>
            </a:r>
          </a:p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9F90C-ADE4-444B-8A84-BC633357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6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3FC04B9-22D1-4A60-910E-DCA8EFFAB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4"/>
    </mc:Choice>
    <mc:Fallback>
      <p:transition spd="slow" advTm="32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F013-6E9F-4777-9703-70BF890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EED9-F899-49E1-B348-0601C624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054" y="2692974"/>
            <a:ext cx="4713157" cy="3318936"/>
          </a:xfrm>
        </p:spPr>
        <p:txBody>
          <a:bodyPr>
            <a:normAutofit fontScale="92500" lnSpcReduction="10000"/>
          </a:bodyPr>
          <a:lstStyle/>
          <a:p>
            <a:r>
              <a:rPr lang="en-US" sz="2000"/>
              <a:t>4-layer MLP (1 input, 2 hidden, 1 output)</a:t>
            </a:r>
          </a:p>
          <a:p>
            <a:r>
              <a:rPr lang="en-US" sz="2000"/>
              <a:t>Linear 1 node output (regressive)</a:t>
            </a:r>
          </a:p>
          <a:p>
            <a:r>
              <a:rPr lang="en-US" sz="2000"/>
              <a:t>Loss = Mean Squared Error</a:t>
            </a:r>
          </a:p>
          <a:p>
            <a:r>
              <a:rPr lang="en-US" sz="2000"/>
              <a:t>Optimizing Algorithm = Adam</a:t>
            </a:r>
          </a:p>
          <a:p>
            <a:r>
              <a:rPr lang="en-US" sz="2000"/>
              <a:t>Training = 85% of 663</a:t>
            </a:r>
          </a:p>
          <a:p>
            <a:r>
              <a:rPr lang="en-US" sz="2000"/>
              <a:t>Validation = 15% of Training</a:t>
            </a:r>
          </a:p>
          <a:p>
            <a:r>
              <a:rPr lang="en-US" sz="2000"/>
              <a:t>Testing = 15 % of 663</a:t>
            </a:r>
          </a:p>
          <a:p>
            <a:r>
              <a:rPr lang="en-US" sz="2000"/>
              <a:t>100 Epochs, Batch Size = 0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8AB3-922B-4461-8814-550A87A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oding Neural Network — Forward Propagation and Backpropagtion | by Imad  Dabbura | Towards Data Science">
            <a:extLst>
              <a:ext uri="{FF2B5EF4-FFF2-40B4-BE49-F238E27FC236}">
                <a16:creationId xmlns:a16="http://schemas.microsoft.com/office/drawing/2014/main" id="{2E49331F-6DAF-41A8-88FF-3FDE3301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03" y="3379208"/>
            <a:ext cx="5318804" cy="26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05E6B-09AA-4FD0-B14F-C439524FF6A4}"/>
              </a:ext>
            </a:extLst>
          </p:cNvPr>
          <p:cNvSpPr txBox="1"/>
          <p:nvPr/>
        </p:nvSpPr>
        <p:spPr>
          <a:xfrm>
            <a:off x="7126612" y="2972676"/>
            <a:ext cx="12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21, Sigmoid</a:t>
            </a:r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040FD9-E682-4F47-B0DD-8F079923959C}"/>
              </a:ext>
            </a:extLst>
          </p:cNvPr>
          <p:cNvCxnSpPr/>
          <p:nvPr/>
        </p:nvCxnSpPr>
        <p:spPr>
          <a:xfrm>
            <a:off x="8607105" y="2893273"/>
            <a:ext cx="0" cy="30535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4443AB-05D9-48EA-9816-B234108F42C1}"/>
              </a:ext>
            </a:extLst>
          </p:cNvPr>
          <p:cNvSpPr txBox="1"/>
          <p:nvPr/>
        </p:nvSpPr>
        <p:spPr>
          <a:xfrm>
            <a:off x="7952763" y="2508308"/>
            <a:ext cx="153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Dropout (0.1)</a:t>
            </a:r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1363A-74D0-44D7-A7F9-1A673525DD77}"/>
              </a:ext>
            </a:extLst>
          </p:cNvPr>
          <p:cNvSpPr txBox="1"/>
          <p:nvPr/>
        </p:nvSpPr>
        <p:spPr>
          <a:xfrm>
            <a:off x="8926091" y="2972676"/>
            <a:ext cx="12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7, </a:t>
            </a:r>
            <a:r>
              <a:rPr lang="en-US" err="1"/>
              <a:t>Relu</a:t>
            </a:r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4E2F4-3FA5-401B-92D6-2B1FDED01453}"/>
              </a:ext>
            </a:extLst>
          </p:cNvPr>
          <p:cNvSpPr txBox="1"/>
          <p:nvPr/>
        </p:nvSpPr>
        <p:spPr>
          <a:xfrm>
            <a:off x="5878719" y="3242270"/>
            <a:ext cx="10085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53, Input</a:t>
            </a:r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CA641-43DD-407D-A704-947FE83EDE2D}"/>
              </a:ext>
            </a:extLst>
          </p:cNvPr>
          <p:cNvSpPr txBox="1"/>
          <p:nvPr/>
        </p:nvSpPr>
        <p:spPr>
          <a:xfrm>
            <a:off x="10167241" y="3672078"/>
            <a:ext cx="97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1, Linear</a:t>
            </a:r>
            <a:endParaRPr lang="en-CA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7F5E15A-AE82-44D0-9D45-5E3358730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81"/>
    </mc:Choice>
    <mc:Fallback>
      <p:transition spd="slow" advTm="121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830E-16A3-4C0F-B5B4-9BEFF54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97A8-901E-4AED-A2E4-25062988E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979564" cy="3318936"/>
          </a:xfrm>
        </p:spPr>
        <p:txBody>
          <a:bodyPr>
            <a:normAutofit lnSpcReduction="10000"/>
          </a:bodyPr>
          <a:lstStyle/>
          <a:p>
            <a:r>
              <a:rPr lang="en-US"/>
              <a:t>Averaged 50 model results with different training and testing data</a:t>
            </a:r>
          </a:p>
          <a:p>
            <a:r>
              <a:rPr lang="en-US"/>
              <a:t>Average MSE = 2.26</a:t>
            </a:r>
          </a:p>
          <a:p>
            <a:r>
              <a:rPr lang="en-US"/>
              <a:t>Min MSE = 1.13</a:t>
            </a:r>
          </a:p>
          <a:p>
            <a:r>
              <a:rPr lang="en-US"/>
              <a:t>Average Training MSE = 2.10</a:t>
            </a:r>
          </a:p>
          <a:p>
            <a:r>
              <a:rPr lang="en-US"/>
              <a:t>Performs better when WM is low</a:t>
            </a:r>
          </a:p>
          <a:p>
            <a:r>
              <a:rPr lang="en-US"/>
              <a:t>Most Results are 0-1.5 off expected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769E7-B17A-4D9E-A02B-9A5F12F4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99867-30FA-4CA5-940F-F131F678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32" y="2556932"/>
            <a:ext cx="4686538" cy="342125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BC54F2-0AC6-4872-B53E-57513B9B5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51"/>
    </mc:Choice>
    <mc:Fallback>
      <p:transition spd="slow" advTm="5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E91-4A91-9B4B-89F1-79C694E46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Radial Basis Function Network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AAB57C-032C-4FD0-9CFB-8CD9F0CE9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Hayden Wang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BB874-DA40-46A2-912C-8DFB3744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758888-9B6B-E942-8F82-1CC62D469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2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6"/>
    </mc:Choice>
    <mc:Fallback>
      <p:transition spd="slow" advTm="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31B506635D074A9581E8FC0E93D72A" ma:contentTypeVersion="12" ma:contentTypeDescription="Create a new document." ma:contentTypeScope="" ma:versionID="8f5f706067c4b19fc3af66f6550ef5e4">
  <xsd:schema xmlns:xsd="http://www.w3.org/2001/XMLSchema" xmlns:xs="http://www.w3.org/2001/XMLSchema" xmlns:p="http://schemas.microsoft.com/office/2006/metadata/properties" xmlns:ns3="82186940-b60c-4845-b408-0ef87402a048" xmlns:ns4="faf1ede3-d3dc-42ff-a127-11d2ebd81635" targetNamespace="http://schemas.microsoft.com/office/2006/metadata/properties" ma:root="true" ma:fieldsID="775a1209182c0ad5c5e0f41cccf45850" ns3:_="" ns4:_="">
    <xsd:import namespace="82186940-b60c-4845-b408-0ef87402a048"/>
    <xsd:import namespace="faf1ede3-d3dc-42ff-a127-11d2ebd816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86940-b60c-4845-b408-0ef87402a0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ede3-d3dc-42ff-a127-11d2ebd816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915CF4-644A-499E-B60A-CB411FBA0FBC}">
  <ds:schemaRefs>
    <ds:schemaRef ds:uri="82186940-b60c-4845-b408-0ef87402a048"/>
    <ds:schemaRef ds:uri="faf1ede3-d3dc-42ff-a127-11d2ebd816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0260AA5-C582-4D74-954C-384F57DABF2B}">
  <ds:schemaRefs>
    <ds:schemaRef ds:uri="82186940-b60c-4845-b408-0ef87402a048"/>
    <ds:schemaRef ds:uri="faf1ede3-d3dc-42ff-a127-11d2ebd816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35789D-4C87-4334-A91E-9AF6F11743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Organic</vt:lpstr>
      <vt:lpstr>NBA Wins-Made Predictions From College Stats</vt:lpstr>
      <vt:lpstr>Problem Description</vt:lpstr>
      <vt:lpstr>Data Description</vt:lpstr>
      <vt:lpstr>Data Preparation</vt:lpstr>
      <vt:lpstr>Regressive Multi-Layer Perceptron Neural Network</vt:lpstr>
      <vt:lpstr>Related Work</vt:lpstr>
      <vt:lpstr>Model</vt:lpstr>
      <vt:lpstr>Results</vt:lpstr>
      <vt:lpstr>Radial Basis Function Network</vt:lpstr>
      <vt:lpstr>Related Work</vt:lpstr>
      <vt:lpstr>Approach</vt:lpstr>
      <vt:lpstr>Results</vt:lpstr>
      <vt:lpstr>Segregated Multilayer Neural Network with Dropout</vt:lpstr>
      <vt:lpstr>Related Work</vt:lpstr>
      <vt:lpstr>Multilayer Dropout Neural Network</vt:lpstr>
      <vt:lpstr>Model Segregation</vt:lpstr>
      <vt:lpstr>Results</vt:lpstr>
      <vt:lpstr>SELU Deep Neural Network With Binned Classifications</vt:lpstr>
      <vt:lpstr>Related Work</vt:lpstr>
      <vt:lpstr>Approach</vt:lpstr>
      <vt:lpstr>Results</vt:lpstr>
      <vt:lpstr>Open Problems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Wins-Made Predictions From College Stats</dc:title>
  <dc:creator>Adam McCaw</dc:creator>
  <cp:revision>1</cp:revision>
  <dcterms:created xsi:type="dcterms:W3CDTF">2020-12-09T02:48:13Z</dcterms:created>
  <dcterms:modified xsi:type="dcterms:W3CDTF">2020-12-09T04:48:47Z</dcterms:modified>
</cp:coreProperties>
</file>